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2" r:id="rId5"/>
    <p:sldId id="261" r:id="rId6"/>
    <p:sldId id="260" r:id="rId7"/>
    <p:sldId id="263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E8AA5-AF9E-4154-9C8A-7839EE1EC45A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5D330-F68B-4984-8D6A-8B0C03CC2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5571D-AD62-4B28-BB4D-1A5548342A58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ладелец\Desktop\курсы самопозн Бобек\фоны\fon-dlya-prezentacii-bloknot-07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642938" y="-304800"/>
            <a:ext cx="10429876" cy="7467600"/>
          </a:xfrm>
          <a:prstGeom prst="rect">
            <a:avLst/>
          </a:prstGeom>
          <a:noFill/>
        </p:spPr>
      </p:pic>
      <p:pic>
        <p:nvPicPr>
          <p:cNvPr id="2" name="Рисунок 1" descr="гендерное воспитание мальчиков и девочек"/>
          <p:cNvPicPr/>
          <p:nvPr/>
        </p:nvPicPr>
        <p:blipFill>
          <a:blip r:embed="rId3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0"/>
            <a:ext cx="3816424" cy="25922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1043608" y="2708920"/>
            <a:ext cx="716151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«общечеловеческие ценности – основа</a:t>
            </a:r>
          </a:p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семейного воспитания»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Владелец\Desktop\курсы самопозн Бобек\фоны\fon-dlya-prezentacii-bloknot-07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612576" y="-243408"/>
            <a:ext cx="10429876" cy="7467600"/>
          </a:xfrm>
          <a:prstGeom prst="rect">
            <a:avLst/>
          </a:prstGeom>
          <a:noFill/>
        </p:spPr>
      </p:pic>
      <p:pic>
        <p:nvPicPr>
          <p:cNvPr id="5" name="Рисунок 4" descr=" гендерное воспитание мальчиков и девочек"/>
          <p:cNvPicPr/>
          <p:nvPr/>
        </p:nvPicPr>
        <p:blipFill>
          <a:blip r:embed="rId3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0"/>
            <a:ext cx="3045822" cy="21328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2132856"/>
            <a:ext cx="91440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План</a:t>
            </a:r>
          </a:p>
          <a:p>
            <a:pPr marL="457200" indent="-457200">
              <a:buAutoNum type="arabicPeriod"/>
            </a:pP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Психолого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педагогические основы Программы нравственно – духовного образования «Самопознание»</a:t>
            </a:r>
          </a:p>
          <a:p>
            <a:pPr marL="457200" indent="-457200">
              <a:buAutoNum type="arabicPeriod"/>
            </a:pP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Вечные общечеловеческие ценности</a:t>
            </a:r>
          </a:p>
          <a:p>
            <a:pPr marL="457200" indent="-457200">
              <a:buAutoNum type="arabicPeriod"/>
            </a:pP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Роль родителей (воспитание девочек, воспитание мальчиков)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treeDesignSource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 rot="5400000">
            <a:off x="2180645" y="779794"/>
            <a:ext cx="1450411" cy="5308664"/>
          </a:xfrm>
          <a:prstGeom prst="triangle">
            <a:avLst>
              <a:gd name="adj" fmla="val 36528"/>
            </a:avLst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3000" b="1" spc="50" dirty="0" smtClean="0">
                <a:ln w="11430">
                  <a:solidFill>
                    <a:srgbClr val="3333FF"/>
                  </a:solidFill>
                </a:ln>
                <a:solidFill>
                  <a:srgbClr val="C0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Любовь</a:t>
            </a:r>
            <a:r>
              <a:rPr lang="kk-KZ" sz="3000" b="1" spc="50" dirty="0" smtClean="0">
                <a:ln w="11430">
                  <a:solidFill>
                    <a:srgbClr val="3333FF"/>
                  </a:solidFill>
                </a:ln>
                <a:solidFill>
                  <a:srgbClr val="0033CC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000" b="1" spc="50" dirty="0">
              <a:ln w="11430">
                <a:solidFill>
                  <a:srgbClr val="3333FF"/>
                </a:solidFill>
              </a:ln>
              <a:solidFill>
                <a:srgbClr val="0033CC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 rot="14334839">
            <a:off x="5582832" y="-594259"/>
            <a:ext cx="1676352" cy="5236448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defRPr/>
            </a:pPr>
            <a:r>
              <a:rPr lang="kk-KZ" sz="3200" b="1" spc="50" dirty="0" smtClean="0">
                <a:ln w="11430">
                  <a:solidFill>
                    <a:srgbClr val="3333FF"/>
                  </a:solidFill>
                </a:ln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Внутренний покой</a:t>
            </a:r>
            <a:r>
              <a:rPr lang="kk-KZ" sz="3600" b="1" spc="50" dirty="0" smtClean="0">
                <a:ln w="11430">
                  <a:solidFill>
                    <a:srgbClr val="3333FF"/>
                  </a:solidFill>
                </a:ln>
                <a:solidFill>
                  <a:srgbClr val="0033CC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spc="50" dirty="0">
              <a:ln w="11430">
                <a:solidFill>
                  <a:srgbClr val="3333FF"/>
                </a:solidFill>
              </a:ln>
              <a:solidFill>
                <a:srgbClr val="0033CC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7469478">
            <a:off x="2056883" y="-359174"/>
            <a:ext cx="1474142" cy="4457619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3600" b="1" spc="50" dirty="0" smtClean="0">
                <a:ln w="11430">
                  <a:solidFill>
                    <a:srgbClr val="3333FF"/>
                  </a:solidFill>
                </a:ln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Истина </a:t>
            </a:r>
            <a:r>
              <a:rPr lang="kk-KZ" sz="2400" b="1" spc="50" dirty="0" smtClean="0">
                <a:ln w="11430">
                  <a:solidFill>
                    <a:srgbClr val="3333FF"/>
                  </a:solidFill>
                </a:ln>
                <a:solidFill>
                  <a:srgbClr val="0033CC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spc="50" dirty="0">
              <a:ln w="11430">
                <a:solidFill>
                  <a:srgbClr val="3333FF"/>
                </a:solidFill>
              </a:ln>
              <a:solidFill>
                <a:srgbClr val="0033CC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 rot="2443781">
            <a:off x="2282513" y="2632332"/>
            <a:ext cx="1476386" cy="4259883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3200" b="1" spc="50" dirty="0" smtClean="0">
                <a:ln w="11430">
                  <a:solidFill>
                    <a:srgbClr val="3333FF"/>
                  </a:solidFill>
                </a:ln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Праведное поведение</a:t>
            </a:r>
            <a:endParaRPr lang="ru-RU" sz="3200" b="1" spc="50" dirty="0">
              <a:ln w="11430">
                <a:solidFill>
                  <a:srgbClr val="3333FF"/>
                </a:solidFill>
              </a:ln>
              <a:solidFill>
                <a:srgbClr val="C0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18705094">
            <a:off x="5709202" y="2603914"/>
            <a:ext cx="1736237" cy="450054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3200" b="1" spc="50" dirty="0" smtClean="0">
                <a:ln w="11430">
                  <a:solidFill>
                    <a:srgbClr val="3333FF"/>
                  </a:solidFill>
                </a:ln>
                <a:solidFill>
                  <a:srgbClr val="C000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Ненасилие</a:t>
            </a:r>
            <a:endParaRPr lang="ru-RU" sz="3200" b="1" spc="50" dirty="0">
              <a:ln w="11430">
                <a:solidFill>
                  <a:srgbClr val="3333FF"/>
                </a:solidFill>
              </a:ln>
              <a:solidFill>
                <a:srgbClr val="C0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лыбающееся лицо 7"/>
          <p:cNvSpPr/>
          <p:nvPr/>
        </p:nvSpPr>
        <p:spPr>
          <a:xfrm>
            <a:off x="3286116" y="2818927"/>
            <a:ext cx="2870060" cy="995422"/>
          </a:xfrm>
          <a:prstGeom prst="smileyFac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dirty="0" smtClean="0">
                <a:ln w="11430"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человек</a:t>
            </a:r>
            <a:endParaRPr lang="ru-RU" sz="4000" b="1" dirty="0">
              <a:ln w="11430"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3571876"/>
            <a:ext cx="2571768" cy="1071570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>
                <a:gd name="adj" fmla="val 325752"/>
              </a:avLst>
            </a:prstTxWarp>
            <a:spAutoFit/>
          </a:bodyPr>
          <a:lstStyle/>
          <a:p>
            <a:pPr>
              <a:defRPr/>
            </a:pPr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00B0F0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sz="2000" b="1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00B0F0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00B0F0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одные</a:t>
            </a:r>
            <a:r>
              <a:rPr lang="ru-RU" sz="1600" b="1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00B0F0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00B0F0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ценности</a:t>
            </a:r>
            <a:endParaRPr lang="ru-RU" sz="2400" b="1" dirty="0">
              <a:ln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101600">
                  <a:srgbClr val="00B0F0"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WordArt 1"/>
          <p:cNvSpPr>
            <a:spLocks noChangeArrowheads="1" noChangeShapeType="1" noTextEdit="1"/>
          </p:cNvSpPr>
          <p:nvPr/>
        </p:nvSpPr>
        <p:spPr bwMode="auto">
          <a:xfrm>
            <a:off x="1357313" y="500063"/>
            <a:ext cx="6858000" cy="5286375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900468"/>
              </a:avLst>
            </a:prstTxWarp>
          </a:bodyPr>
          <a:lstStyle/>
          <a:p>
            <a:pPr algn="ctr"/>
            <a:r>
              <a:rPr lang="ru-RU" sz="2000" b="1" kern="10" dirty="0" smtClean="0">
                <a:ln w="10541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/>
                <a:cs typeface="Times New Roman"/>
              </a:rPr>
              <a:t>Абсолютные общечеловеческие  ценности</a:t>
            </a:r>
            <a:r>
              <a:rPr lang="ru-RU" sz="3600" b="1" kern="10" dirty="0" smtClean="0">
                <a:ln w="10541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endParaRPr lang="ru-RU" sz="3600" b="1" kern="10" dirty="0">
              <a:ln w="10541">
                <a:solidFill>
                  <a:srgbClr val="C00000"/>
                </a:solidFill>
                <a:round/>
                <a:headEnd/>
                <a:tailEnd/>
              </a:ln>
              <a:solidFill>
                <a:srgbClr val="0033CC"/>
              </a:solidFill>
              <a:latin typeface="Times New Roman"/>
              <a:cs typeface="Times New Roman"/>
            </a:endParaRPr>
          </a:p>
        </p:txBody>
      </p:sp>
      <p:sp>
        <p:nvSpPr>
          <p:cNvPr id="3082" name="WordArt 2"/>
          <p:cNvSpPr>
            <a:spLocks noChangeArrowheads="1" noChangeShapeType="1" noTextEdit="1"/>
          </p:cNvSpPr>
          <p:nvPr/>
        </p:nvSpPr>
        <p:spPr bwMode="auto">
          <a:xfrm>
            <a:off x="1331640" y="1052736"/>
            <a:ext cx="6929437" cy="5286375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181153"/>
              </a:avLst>
            </a:prstTxWarp>
          </a:bodyPr>
          <a:lstStyle/>
          <a:p>
            <a:pPr algn="ctr"/>
            <a:r>
              <a:rPr lang="ru-RU" sz="3600" b="1" kern="10" dirty="0" smtClean="0">
                <a:ln w="10541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/>
                <a:cs typeface="Times New Roman"/>
              </a:rPr>
              <a:t>Абсолютные общечеловеческие ценности </a:t>
            </a:r>
            <a:endParaRPr lang="ru-RU" sz="3600" b="1" kern="10" dirty="0">
              <a:ln w="10541">
                <a:solidFill>
                  <a:srgbClr val="C00000"/>
                </a:solidFill>
                <a:round/>
                <a:headEnd/>
                <a:tailEnd/>
              </a:ln>
              <a:solidFill>
                <a:srgbClr val="0033CC"/>
              </a:solidFill>
              <a:latin typeface="Times New Roman"/>
              <a:cs typeface="Times New Roman"/>
            </a:endParaRPr>
          </a:p>
        </p:txBody>
      </p:sp>
      <p:sp>
        <p:nvSpPr>
          <p:cNvPr id="12" name="WordArt 3"/>
          <p:cNvSpPr>
            <a:spLocks noChangeArrowheads="1" noChangeShapeType="1" noTextEdit="1"/>
          </p:cNvSpPr>
          <p:nvPr/>
        </p:nvSpPr>
        <p:spPr bwMode="auto">
          <a:xfrm rot="16200000">
            <a:off x="1911700" y="1284719"/>
            <a:ext cx="4320478" cy="400052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293065"/>
              </a:avLst>
            </a:prstTxWarp>
          </a:bodyPr>
          <a:lstStyle/>
          <a:p>
            <a:pPr algn="ctr">
              <a:defRPr/>
            </a:pPr>
            <a:r>
              <a:rPr lang="ru-RU" sz="20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Приобретенные интеллектуальные ценности </a:t>
            </a:r>
            <a:endParaRPr lang="ru-RU" sz="2000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000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/>
              <a:cs typeface="Times New Roman"/>
            </a:endParaRPr>
          </a:p>
        </p:txBody>
      </p:sp>
      <p:sp>
        <p:nvSpPr>
          <p:cNvPr id="13" name="WordArt 5"/>
          <p:cNvSpPr>
            <a:spLocks noChangeArrowheads="1" noChangeShapeType="1" noTextEdit="1"/>
          </p:cNvSpPr>
          <p:nvPr/>
        </p:nvSpPr>
        <p:spPr bwMode="auto">
          <a:xfrm rot="16200000">
            <a:off x="2999434" y="999178"/>
            <a:ext cx="4857785" cy="4859643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139156"/>
              </a:avLst>
            </a:prstTxWarp>
          </a:bodyPr>
          <a:lstStyle/>
          <a:p>
            <a:pPr algn="ctr">
              <a:defRPr/>
            </a:pPr>
            <a:r>
              <a:rPr lang="ru-RU" sz="24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Приобретенные эмоциональные ценности</a:t>
            </a:r>
            <a:endParaRPr lang="ru-RU" sz="2400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 rot="16200000">
            <a:off x="1968411" y="2504201"/>
            <a:ext cx="3370696" cy="1907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658683"/>
              </a:avLst>
            </a:prstTxWarp>
            <a:scene3d>
              <a:camera prst="perspectiveLeft"/>
              <a:lightRig rig="threePt" dir="t"/>
            </a:scene3d>
          </a:bodyPr>
          <a:lstStyle/>
          <a:p>
            <a:pPr algn="ctr">
              <a:defRPr/>
            </a:pPr>
            <a:r>
              <a:rPr lang="ru-RU" sz="6000" b="1" kern="1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Мудрость, знания, компетентность </a:t>
            </a:r>
            <a:endParaRPr lang="ru-RU" sz="6000" b="1" kern="1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/>
              <a:cs typeface="Times New Roman"/>
            </a:endParaRPr>
          </a:p>
        </p:txBody>
      </p:sp>
      <p:sp>
        <p:nvSpPr>
          <p:cNvPr id="15" name="WordArt 8"/>
          <p:cNvSpPr>
            <a:spLocks noChangeArrowheads="1" noChangeShapeType="1" noTextEdit="1"/>
          </p:cNvSpPr>
          <p:nvPr/>
        </p:nvSpPr>
        <p:spPr bwMode="auto">
          <a:xfrm rot="16200000">
            <a:off x="2722023" y="1742793"/>
            <a:ext cx="4143403" cy="3300969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964513"/>
              </a:avLst>
            </a:prstTxWarp>
          </a:bodyPr>
          <a:lstStyle/>
          <a:p>
            <a:pPr algn="ctr">
              <a:defRPr/>
            </a:pPr>
            <a:r>
              <a:rPr lang="ru-RU" sz="3600" b="1" kern="1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Вежливость  Симпатия  отзывчивость </a:t>
            </a:r>
          </a:p>
          <a:p>
            <a:pPr algn="ctr">
              <a:defRPr/>
            </a:pPr>
            <a:r>
              <a:rPr lang="ru-RU" sz="3600" b="1" kern="1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Уверенность, корректность, уважение</a:t>
            </a:r>
            <a:endParaRPr lang="ru-RU" sz="3600" b="1" kern="1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/>
              <a:cs typeface="Times New Roman"/>
            </a:endParaRPr>
          </a:p>
        </p:txBody>
      </p:sp>
      <p:sp>
        <p:nvSpPr>
          <p:cNvPr id="17" name="WordArt 9"/>
          <p:cNvSpPr>
            <a:spLocks noChangeArrowheads="1" noChangeShapeType="1" noTextEdit="1"/>
          </p:cNvSpPr>
          <p:nvPr/>
        </p:nvSpPr>
        <p:spPr bwMode="auto">
          <a:xfrm>
            <a:off x="3643306" y="3786190"/>
            <a:ext cx="1928826" cy="357190"/>
          </a:xfrm>
          <a:prstGeom prst="rect">
            <a:avLst/>
          </a:prstGeom>
        </p:spPr>
        <p:txBody>
          <a:bodyPr wrap="none" fromWordArt="1">
            <a:prstTxWarp prst="textDeflateTop">
              <a:avLst>
                <a:gd name="adj" fmla="val 46875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>
              <a:defRPr/>
            </a:pPr>
            <a:r>
              <a:rPr lang="kk-KZ" sz="3600" b="1" kern="10" dirty="0" smtClean="0">
                <a:ln w="31550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/>
                <a:cs typeface="Times New Roman"/>
              </a:rPr>
              <a:t>Ум,мышление</a:t>
            </a:r>
            <a:endParaRPr lang="ru-RU" sz="3600" b="1" kern="10" dirty="0">
              <a:ln w="31550" cmpd="sng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53672" y="2179552"/>
            <a:ext cx="2571768" cy="1601998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337562"/>
              </a:avLst>
            </a:prstTxWarp>
            <a:spAutoFit/>
          </a:bodyPr>
          <a:lstStyle/>
          <a:p>
            <a:pPr>
              <a:defRPr/>
            </a:pPr>
            <a:r>
              <a:rPr lang="ru-RU" sz="2400" b="1" dirty="0" smtClean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101600">
                    <a:srgbClr val="00B0F0">
                      <a:alpha val="40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Природные ценности</a:t>
            </a:r>
            <a:endParaRPr lang="ru-RU" sz="2400" b="1" dirty="0">
              <a:ln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101600">
                  <a:srgbClr val="00B0F0">
                    <a:alpha val="40000"/>
                  </a:srgb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3504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673532"/>
            <a:ext cx="7344816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4928" y="55780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Уровень Высшего сознания или Духовный уровень, высшее 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2329716"/>
            <a:ext cx="468052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Уровень Интеллекта (Разум)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3193812"/>
            <a:ext cx="4680520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Ментальный уровень (Ум)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4057908"/>
            <a:ext cx="468052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Эмоциональный уровень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4922004"/>
            <a:ext cx="4680520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Физический уровень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275856" y="1609636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275856" y="3553852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876256" y="4417948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275856" y="4417948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6876256" y="3553852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6876256" y="2761764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75856" y="2761764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876256" y="1609636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475656" y="196967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Личностный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уровень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83968" y="175365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Интуиция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Совесть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31640" y="39859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Подсознание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1259632" y="49220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Пять органов чувств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95736" y="6002124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Структура человеческой личности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7113984" cy="1642194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Любовь в действиях -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Праведное поведение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Любовь в чувствах – 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Покой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Любовь в мыслях, словах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Истина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Любовь в понимании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Ненасилие.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809959"/>
            <a:ext cx="7920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Ненасилие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духовный уровень (осознанная любовь, совесть) 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высшее Я,  </a:t>
            </a:r>
            <a:endParaRPr lang="ru-RU" i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Истина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интеллектуальный уровень (Любовь как интуиция, интеллект, разум) 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личностный уровень,  </a:t>
            </a:r>
            <a:endParaRPr lang="ru-RU" i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Любовь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ментальный уровень (нравственные мысли, слова)</a:t>
            </a:r>
            <a:endParaRPr lang="ru-RU" i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Покой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эмоциональный уровень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(любовь в чувствах)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подсознание </a:t>
            </a:r>
          </a:p>
          <a:p>
            <a:pPr algn="just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Праведное поведение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физический уровень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(любовь в действиях) </a:t>
            </a: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 органов чувств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8" y="5805264"/>
            <a:ext cx="79208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Внутренний покой – это основное желание каждого отдельного человека, каждой семьи, страны и всего человечества в целом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1844824"/>
            <a:ext cx="6696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достижения внутренней гармонии человека в мыслях, словах и  действиях должен следовать общечеловеческим ценностям, которые соответствуют следующей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структуре личности: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Владелец\Desktop\курсы самопозн Бобек\фоны\fon-dlya-prezentacii-bloknot-07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5" y="117693"/>
            <a:ext cx="8205964" cy="72943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Творческая работа</a:t>
            </a:r>
          </a:p>
          <a:p>
            <a:r>
              <a:rPr lang="ru-RU" sz="3600" b="1" i="1" dirty="0" smtClean="0"/>
              <a:t>Задание 1.</a:t>
            </a:r>
            <a:r>
              <a:rPr lang="ru-RU" sz="3600" b="1" dirty="0" smtClean="0"/>
              <a:t>: Какими качествами должна</a:t>
            </a:r>
          </a:p>
          <a:p>
            <a:r>
              <a:rPr lang="ru-RU" sz="3600" b="1" dirty="0" smtClean="0"/>
              <a:t> обладать гармоничная семья</a:t>
            </a:r>
          </a:p>
          <a:p>
            <a:r>
              <a:rPr lang="ru-RU" sz="3600" b="1" dirty="0" smtClean="0"/>
              <a:t>Задание 2.: (2 группы )</a:t>
            </a:r>
          </a:p>
          <a:p>
            <a:r>
              <a:rPr lang="ru-RU" sz="3600" b="1" dirty="0" smtClean="0"/>
              <a:t>            Какова роль родителей </a:t>
            </a:r>
          </a:p>
          <a:p>
            <a:r>
              <a:rPr lang="ru-RU" sz="3600" b="1" dirty="0" smtClean="0"/>
              <a:t>  в воспитании дочери.</a:t>
            </a:r>
          </a:p>
          <a:p>
            <a:r>
              <a:rPr lang="ru-RU" sz="3600" b="1" dirty="0" smtClean="0"/>
              <a:t>           Какова роль родителей в</a:t>
            </a:r>
          </a:p>
          <a:p>
            <a:r>
              <a:rPr lang="ru-RU" sz="3600" b="1" dirty="0" smtClean="0"/>
              <a:t> воспитании сына.</a:t>
            </a:r>
          </a:p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Составление кластера, выступление</a:t>
            </a:r>
          </a:p>
          <a:p>
            <a:pPr algn="ctr"/>
            <a:r>
              <a:rPr lang="ru-RU" sz="3600" b="1" dirty="0" smtClean="0"/>
              <a:t> членов группы.</a:t>
            </a:r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Владелец\Desktop\курсы самопозн Бобек\фоны\fon-dlya-prezentacii-bloknot-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22867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800" b="1" dirty="0" smtClean="0"/>
              <a:t>Отзывы и предложения</a:t>
            </a:r>
            <a:br>
              <a:rPr lang="ru-RU" sz="48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Песня «Берегите своих детей»</a:t>
            </a:r>
          </a:p>
          <a:p>
            <a:r>
              <a:rPr lang="ru-RU" b="1" dirty="0" smtClean="0"/>
              <a:t>                                Эдуард Асадов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265</Words>
  <Application>Microsoft Office PowerPoint</Application>
  <PresentationFormat>Экран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Уровень Высшего сознания или Духовный уровень, высшее Я</vt:lpstr>
      <vt:lpstr>Любовь в действиях - Праведное поведение Любовь в чувствах – Покой Любовь в мыслях, словах – Истина Любовь в понимании – Ненасилие.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Admin</cp:lastModifiedBy>
  <cp:revision>25</cp:revision>
  <dcterms:created xsi:type="dcterms:W3CDTF">2015-11-26T14:44:21Z</dcterms:created>
  <dcterms:modified xsi:type="dcterms:W3CDTF">2018-11-26T15:31:31Z</dcterms:modified>
</cp:coreProperties>
</file>